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66" r:id="rId14"/>
    <p:sldId id="270" r:id="rId15"/>
    <p:sldId id="271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A52EDF-1A8F-499B-B2DD-35E837C92A5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FF7CCC-BA33-4575-8A08-AA066B5ABC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EMG-Based Control</a:t>
          </a:r>
          <a:endParaRPr lang="en-US"/>
        </a:p>
      </dgm:t>
    </dgm:pt>
    <dgm:pt modelId="{A743DB92-1C32-4B45-9D35-B852D9428752}" type="parTrans" cxnId="{384480A2-C7C1-485B-8086-B9BC8F18D8CA}">
      <dgm:prSet/>
      <dgm:spPr/>
      <dgm:t>
        <a:bodyPr/>
        <a:lstStyle/>
        <a:p>
          <a:endParaRPr lang="en-US"/>
        </a:p>
      </dgm:t>
    </dgm:pt>
    <dgm:pt modelId="{A8B5BA1B-4DB6-4F94-8E17-82B4F77D0807}" type="sibTrans" cxnId="{384480A2-C7C1-485B-8086-B9BC8F18D8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A4A332-8129-4814-8908-55B4EB87D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Force Myography (FMG)</a:t>
          </a:r>
          <a:endParaRPr lang="en-US"/>
        </a:p>
      </dgm:t>
    </dgm:pt>
    <dgm:pt modelId="{822EB827-1BA7-46B2-A408-584D4B233EE6}" type="parTrans" cxnId="{DC381FCB-87EE-440E-8167-5E4AE018233A}">
      <dgm:prSet/>
      <dgm:spPr/>
      <dgm:t>
        <a:bodyPr/>
        <a:lstStyle/>
        <a:p>
          <a:endParaRPr lang="en-US"/>
        </a:p>
      </dgm:t>
    </dgm:pt>
    <dgm:pt modelId="{6AB5EA32-EC39-49B0-BE6A-33159EC93C8E}" type="sibTrans" cxnId="{DC381FCB-87EE-440E-8167-5E4AE018233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D3DCAA-FC87-4C56-A014-B37C51B3A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Inertial Measurement Unit (IMU) Sensors</a:t>
          </a:r>
          <a:endParaRPr lang="en-US"/>
        </a:p>
      </dgm:t>
    </dgm:pt>
    <dgm:pt modelId="{12539510-2D5B-46A2-BE09-8238CAE81120}" type="parTrans" cxnId="{8AEE3549-0DC6-43B1-A43A-859E509C3C20}">
      <dgm:prSet/>
      <dgm:spPr/>
      <dgm:t>
        <a:bodyPr/>
        <a:lstStyle/>
        <a:p>
          <a:endParaRPr lang="en-US"/>
        </a:p>
      </dgm:t>
    </dgm:pt>
    <dgm:pt modelId="{3EC21518-67C3-47A8-8F2D-C557C95AACC6}" type="sibTrans" cxnId="{8AEE3549-0DC6-43B1-A43A-859E509C3C20}">
      <dgm:prSet/>
      <dgm:spPr/>
      <dgm:t>
        <a:bodyPr/>
        <a:lstStyle/>
        <a:p>
          <a:endParaRPr lang="en-US"/>
        </a:p>
      </dgm:t>
    </dgm:pt>
    <dgm:pt modelId="{48FC30C9-AD00-463F-BE0C-327D1A5A4BC8}" type="pres">
      <dgm:prSet presAssocID="{72A52EDF-1A8F-499B-B2DD-35E837C92A51}" presName="root" presStyleCnt="0">
        <dgm:presLayoutVars>
          <dgm:dir/>
          <dgm:resizeHandles val="exact"/>
        </dgm:presLayoutVars>
      </dgm:prSet>
      <dgm:spPr/>
    </dgm:pt>
    <dgm:pt modelId="{72A1B68A-D6A4-4C7E-9B41-6B3475F11C89}" type="pres">
      <dgm:prSet presAssocID="{72A52EDF-1A8F-499B-B2DD-35E837C92A51}" presName="container" presStyleCnt="0">
        <dgm:presLayoutVars>
          <dgm:dir/>
          <dgm:resizeHandles val="exact"/>
        </dgm:presLayoutVars>
      </dgm:prSet>
      <dgm:spPr/>
    </dgm:pt>
    <dgm:pt modelId="{FBB05880-571A-46B7-9641-9137A1FE2C4F}" type="pres">
      <dgm:prSet presAssocID="{EEFF7CCC-BA33-4575-8A08-AA066B5ABCE7}" presName="compNode" presStyleCnt="0"/>
      <dgm:spPr/>
    </dgm:pt>
    <dgm:pt modelId="{6CE8E727-1A3E-4421-A63E-DDF87130A759}" type="pres">
      <dgm:prSet presAssocID="{EEFF7CCC-BA33-4575-8A08-AA066B5ABCE7}" presName="iconBgRect" presStyleLbl="bgShp" presStyleIdx="0" presStyleCnt="3"/>
      <dgm:spPr/>
    </dgm:pt>
    <dgm:pt modelId="{4FB8B762-0511-43E6-A86C-D801655048A6}" type="pres">
      <dgm:prSet presAssocID="{EEFF7CCC-BA33-4575-8A08-AA066B5ABC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09E44E-EC7A-410F-8F23-01257DCFC12E}" type="pres">
      <dgm:prSet presAssocID="{EEFF7CCC-BA33-4575-8A08-AA066B5ABCE7}" presName="spaceRect" presStyleCnt="0"/>
      <dgm:spPr/>
    </dgm:pt>
    <dgm:pt modelId="{204B1D3C-0AE2-458B-86BC-91ACD91B15FF}" type="pres">
      <dgm:prSet presAssocID="{EEFF7CCC-BA33-4575-8A08-AA066B5ABCE7}" presName="textRect" presStyleLbl="revTx" presStyleIdx="0" presStyleCnt="3">
        <dgm:presLayoutVars>
          <dgm:chMax val="1"/>
          <dgm:chPref val="1"/>
        </dgm:presLayoutVars>
      </dgm:prSet>
      <dgm:spPr/>
    </dgm:pt>
    <dgm:pt modelId="{4E7C1141-0618-45F7-85C1-A3AF3E3E66A1}" type="pres">
      <dgm:prSet presAssocID="{A8B5BA1B-4DB6-4F94-8E17-82B4F77D0807}" presName="sibTrans" presStyleLbl="sibTrans2D1" presStyleIdx="0" presStyleCnt="0"/>
      <dgm:spPr/>
    </dgm:pt>
    <dgm:pt modelId="{690CFF98-5B22-4016-B338-6E0E6D14E289}" type="pres">
      <dgm:prSet presAssocID="{03A4A332-8129-4814-8908-55B4EB87D856}" presName="compNode" presStyleCnt="0"/>
      <dgm:spPr/>
    </dgm:pt>
    <dgm:pt modelId="{422A7F0D-B772-4F2D-9CE1-0AF35D26664F}" type="pres">
      <dgm:prSet presAssocID="{03A4A332-8129-4814-8908-55B4EB87D856}" presName="iconBgRect" presStyleLbl="bgShp" presStyleIdx="1" presStyleCnt="3"/>
      <dgm:spPr/>
    </dgm:pt>
    <dgm:pt modelId="{43DDA8BF-F8E1-47C3-8107-E67D976E3FA6}" type="pres">
      <dgm:prSet presAssocID="{03A4A332-8129-4814-8908-55B4EB87D856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0C4D262-FBA2-41BF-91AD-A1437D70D7CA}" type="pres">
      <dgm:prSet presAssocID="{03A4A332-8129-4814-8908-55B4EB87D856}" presName="spaceRect" presStyleCnt="0"/>
      <dgm:spPr/>
    </dgm:pt>
    <dgm:pt modelId="{DDC0009F-5DC5-4B8E-98A9-CD596B42F7F3}" type="pres">
      <dgm:prSet presAssocID="{03A4A332-8129-4814-8908-55B4EB87D856}" presName="textRect" presStyleLbl="revTx" presStyleIdx="1" presStyleCnt="3">
        <dgm:presLayoutVars>
          <dgm:chMax val="1"/>
          <dgm:chPref val="1"/>
        </dgm:presLayoutVars>
      </dgm:prSet>
      <dgm:spPr/>
    </dgm:pt>
    <dgm:pt modelId="{E0830442-9094-492D-A7F5-62A47A1AC76A}" type="pres">
      <dgm:prSet presAssocID="{6AB5EA32-EC39-49B0-BE6A-33159EC93C8E}" presName="sibTrans" presStyleLbl="sibTrans2D1" presStyleIdx="0" presStyleCnt="0"/>
      <dgm:spPr/>
    </dgm:pt>
    <dgm:pt modelId="{8A30B363-3DF9-4804-A747-D175EDA89E2B}" type="pres">
      <dgm:prSet presAssocID="{9ED3DCAA-FC87-4C56-A014-B37C51B3A76C}" presName="compNode" presStyleCnt="0"/>
      <dgm:spPr/>
    </dgm:pt>
    <dgm:pt modelId="{9D7FA45D-AFC7-4776-B913-EC6CB77ADF54}" type="pres">
      <dgm:prSet presAssocID="{9ED3DCAA-FC87-4C56-A014-B37C51B3A76C}" presName="iconBgRect" presStyleLbl="bgShp" presStyleIdx="2" presStyleCnt="3"/>
      <dgm:spPr/>
    </dgm:pt>
    <dgm:pt modelId="{5F7B6D2B-0D3E-48E6-B468-D3CA98C8DC67}" type="pres">
      <dgm:prSet presAssocID="{9ED3DCAA-FC87-4C56-A014-B37C51B3A76C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0C951E-E468-4B4B-A335-5FCB9ECBC38F}" type="pres">
      <dgm:prSet presAssocID="{9ED3DCAA-FC87-4C56-A014-B37C51B3A76C}" presName="spaceRect" presStyleCnt="0"/>
      <dgm:spPr/>
    </dgm:pt>
    <dgm:pt modelId="{A2D45888-A0B9-4984-BB65-1E82884CD50D}" type="pres">
      <dgm:prSet presAssocID="{9ED3DCAA-FC87-4C56-A014-B37C51B3A7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982D18-A4F9-4DC4-912A-586E1779D6D5}" type="presOf" srcId="{9ED3DCAA-FC87-4C56-A014-B37C51B3A76C}" destId="{A2D45888-A0B9-4984-BB65-1E82884CD50D}" srcOrd="0" destOrd="0" presId="urn:microsoft.com/office/officeart/2018/2/layout/IconCircleList"/>
    <dgm:cxn modelId="{8AEE3549-0DC6-43B1-A43A-859E509C3C20}" srcId="{72A52EDF-1A8F-499B-B2DD-35E837C92A51}" destId="{9ED3DCAA-FC87-4C56-A014-B37C51B3A76C}" srcOrd="2" destOrd="0" parTransId="{12539510-2D5B-46A2-BE09-8238CAE81120}" sibTransId="{3EC21518-67C3-47A8-8F2D-C557C95AACC6}"/>
    <dgm:cxn modelId="{C941E18E-D722-45BC-8B81-DF74BB05AE10}" type="presOf" srcId="{EEFF7CCC-BA33-4575-8A08-AA066B5ABCE7}" destId="{204B1D3C-0AE2-458B-86BC-91ACD91B15FF}" srcOrd="0" destOrd="0" presId="urn:microsoft.com/office/officeart/2018/2/layout/IconCircleList"/>
    <dgm:cxn modelId="{AE00A39A-70BB-4CA0-A744-F1F965E6E301}" type="presOf" srcId="{72A52EDF-1A8F-499B-B2DD-35E837C92A51}" destId="{48FC30C9-AD00-463F-BE0C-327D1A5A4BC8}" srcOrd="0" destOrd="0" presId="urn:microsoft.com/office/officeart/2018/2/layout/IconCircleList"/>
    <dgm:cxn modelId="{87D9A99C-5B25-42A1-9969-441FFD5C7597}" type="presOf" srcId="{6AB5EA32-EC39-49B0-BE6A-33159EC93C8E}" destId="{E0830442-9094-492D-A7F5-62A47A1AC76A}" srcOrd="0" destOrd="0" presId="urn:microsoft.com/office/officeart/2018/2/layout/IconCircleList"/>
    <dgm:cxn modelId="{384480A2-C7C1-485B-8086-B9BC8F18D8CA}" srcId="{72A52EDF-1A8F-499B-B2DD-35E837C92A51}" destId="{EEFF7CCC-BA33-4575-8A08-AA066B5ABCE7}" srcOrd="0" destOrd="0" parTransId="{A743DB92-1C32-4B45-9D35-B852D9428752}" sibTransId="{A8B5BA1B-4DB6-4F94-8E17-82B4F77D0807}"/>
    <dgm:cxn modelId="{F57BEFB6-8DD2-40F2-B047-B57B935D1563}" type="presOf" srcId="{A8B5BA1B-4DB6-4F94-8E17-82B4F77D0807}" destId="{4E7C1141-0618-45F7-85C1-A3AF3E3E66A1}" srcOrd="0" destOrd="0" presId="urn:microsoft.com/office/officeart/2018/2/layout/IconCircleList"/>
    <dgm:cxn modelId="{DC381FCB-87EE-440E-8167-5E4AE018233A}" srcId="{72A52EDF-1A8F-499B-B2DD-35E837C92A51}" destId="{03A4A332-8129-4814-8908-55B4EB87D856}" srcOrd="1" destOrd="0" parTransId="{822EB827-1BA7-46B2-A408-584D4B233EE6}" sibTransId="{6AB5EA32-EC39-49B0-BE6A-33159EC93C8E}"/>
    <dgm:cxn modelId="{DEB700DB-AA2D-458D-A62F-E0EA4959CA09}" type="presOf" srcId="{03A4A332-8129-4814-8908-55B4EB87D856}" destId="{DDC0009F-5DC5-4B8E-98A9-CD596B42F7F3}" srcOrd="0" destOrd="0" presId="urn:microsoft.com/office/officeart/2018/2/layout/IconCircleList"/>
    <dgm:cxn modelId="{837AFC8D-AD2B-45BD-BAD0-C7F80E221298}" type="presParOf" srcId="{48FC30C9-AD00-463F-BE0C-327D1A5A4BC8}" destId="{72A1B68A-D6A4-4C7E-9B41-6B3475F11C89}" srcOrd="0" destOrd="0" presId="urn:microsoft.com/office/officeart/2018/2/layout/IconCircleList"/>
    <dgm:cxn modelId="{6723D4EE-44AB-49A0-B40E-667CD7B00145}" type="presParOf" srcId="{72A1B68A-D6A4-4C7E-9B41-6B3475F11C89}" destId="{FBB05880-571A-46B7-9641-9137A1FE2C4F}" srcOrd="0" destOrd="0" presId="urn:microsoft.com/office/officeart/2018/2/layout/IconCircleList"/>
    <dgm:cxn modelId="{6CBF2ACD-421C-4E82-B316-B3CCE4166860}" type="presParOf" srcId="{FBB05880-571A-46B7-9641-9137A1FE2C4F}" destId="{6CE8E727-1A3E-4421-A63E-DDF87130A759}" srcOrd="0" destOrd="0" presId="urn:microsoft.com/office/officeart/2018/2/layout/IconCircleList"/>
    <dgm:cxn modelId="{3407F2C8-C4C7-4B5B-BBB7-7120A6CCCD4B}" type="presParOf" srcId="{FBB05880-571A-46B7-9641-9137A1FE2C4F}" destId="{4FB8B762-0511-43E6-A86C-D801655048A6}" srcOrd="1" destOrd="0" presId="urn:microsoft.com/office/officeart/2018/2/layout/IconCircleList"/>
    <dgm:cxn modelId="{ECC8098E-E574-4769-937F-EF9D207471FE}" type="presParOf" srcId="{FBB05880-571A-46B7-9641-9137A1FE2C4F}" destId="{8109E44E-EC7A-410F-8F23-01257DCFC12E}" srcOrd="2" destOrd="0" presId="urn:microsoft.com/office/officeart/2018/2/layout/IconCircleList"/>
    <dgm:cxn modelId="{30D9A2F5-1579-42E6-8678-EC9E136008C9}" type="presParOf" srcId="{FBB05880-571A-46B7-9641-9137A1FE2C4F}" destId="{204B1D3C-0AE2-458B-86BC-91ACD91B15FF}" srcOrd="3" destOrd="0" presId="urn:microsoft.com/office/officeart/2018/2/layout/IconCircleList"/>
    <dgm:cxn modelId="{B6B7A432-DE18-408D-8FEE-4A7687568019}" type="presParOf" srcId="{72A1B68A-D6A4-4C7E-9B41-6B3475F11C89}" destId="{4E7C1141-0618-45F7-85C1-A3AF3E3E66A1}" srcOrd="1" destOrd="0" presId="urn:microsoft.com/office/officeart/2018/2/layout/IconCircleList"/>
    <dgm:cxn modelId="{D3D7FD85-4467-48BF-9661-84E5B4B03BF7}" type="presParOf" srcId="{72A1B68A-D6A4-4C7E-9B41-6B3475F11C89}" destId="{690CFF98-5B22-4016-B338-6E0E6D14E289}" srcOrd="2" destOrd="0" presId="urn:microsoft.com/office/officeart/2018/2/layout/IconCircleList"/>
    <dgm:cxn modelId="{64EFED66-436C-4064-A891-5544A10AD4D5}" type="presParOf" srcId="{690CFF98-5B22-4016-B338-6E0E6D14E289}" destId="{422A7F0D-B772-4F2D-9CE1-0AF35D26664F}" srcOrd="0" destOrd="0" presId="urn:microsoft.com/office/officeart/2018/2/layout/IconCircleList"/>
    <dgm:cxn modelId="{B307ADD9-0CDC-4BF0-AF62-C35378720B50}" type="presParOf" srcId="{690CFF98-5B22-4016-B338-6E0E6D14E289}" destId="{43DDA8BF-F8E1-47C3-8107-E67D976E3FA6}" srcOrd="1" destOrd="0" presId="urn:microsoft.com/office/officeart/2018/2/layout/IconCircleList"/>
    <dgm:cxn modelId="{E0F8422E-F93B-4BB7-B60F-56B5F3830456}" type="presParOf" srcId="{690CFF98-5B22-4016-B338-6E0E6D14E289}" destId="{30C4D262-FBA2-41BF-91AD-A1437D70D7CA}" srcOrd="2" destOrd="0" presId="urn:microsoft.com/office/officeart/2018/2/layout/IconCircleList"/>
    <dgm:cxn modelId="{743A92D4-3370-431D-9416-CD1296B2E738}" type="presParOf" srcId="{690CFF98-5B22-4016-B338-6E0E6D14E289}" destId="{DDC0009F-5DC5-4B8E-98A9-CD596B42F7F3}" srcOrd="3" destOrd="0" presId="urn:microsoft.com/office/officeart/2018/2/layout/IconCircleList"/>
    <dgm:cxn modelId="{6457BB73-49E5-4E44-B9F8-0776978CD208}" type="presParOf" srcId="{72A1B68A-D6A4-4C7E-9B41-6B3475F11C89}" destId="{E0830442-9094-492D-A7F5-62A47A1AC76A}" srcOrd="3" destOrd="0" presId="urn:microsoft.com/office/officeart/2018/2/layout/IconCircleList"/>
    <dgm:cxn modelId="{5DD7D732-82CB-45E1-8681-7AAA51189665}" type="presParOf" srcId="{72A1B68A-D6A4-4C7E-9B41-6B3475F11C89}" destId="{8A30B363-3DF9-4804-A747-D175EDA89E2B}" srcOrd="4" destOrd="0" presId="urn:microsoft.com/office/officeart/2018/2/layout/IconCircleList"/>
    <dgm:cxn modelId="{FACF81F7-314F-459E-B51D-D1F16F88C60F}" type="presParOf" srcId="{8A30B363-3DF9-4804-A747-D175EDA89E2B}" destId="{9D7FA45D-AFC7-4776-B913-EC6CB77ADF54}" srcOrd="0" destOrd="0" presId="urn:microsoft.com/office/officeart/2018/2/layout/IconCircleList"/>
    <dgm:cxn modelId="{CAE7F98B-A09A-448E-934A-E8095C1B4EC8}" type="presParOf" srcId="{8A30B363-3DF9-4804-A747-D175EDA89E2B}" destId="{5F7B6D2B-0D3E-48E6-B468-D3CA98C8DC67}" srcOrd="1" destOrd="0" presId="urn:microsoft.com/office/officeart/2018/2/layout/IconCircleList"/>
    <dgm:cxn modelId="{5A2427B6-29A1-4BE0-A4F8-E04BC20DB18D}" type="presParOf" srcId="{8A30B363-3DF9-4804-A747-D175EDA89E2B}" destId="{4B0C951E-E468-4B4B-A335-5FCB9ECBC38F}" srcOrd="2" destOrd="0" presId="urn:microsoft.com/office/officeart/2018/2/layout/IconCircleList"/>
    <dgm:cxn modelId="{2C0AD891-0B3C-48CE-A169-5C4110B0402F}" type="presParOf" srcId="{8A30B363-3DF9-4804-A747-D175EDA89E2B}" destId="{A2D45888-A0B9-4984-BB65-1E82884CD50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E27111-7830-4FFE-AE64-E134D637D7B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987A6F-60BD-4E5E-9F7B-4DE5FDD5B34C}">
      <dgm:prSet custT="1"/>
      <dgm:spPr/>
      <dgm:t>
        <a:bodyPr/>
        <a:lstStyle/>
        <a:p>
          <a:r>
            <a:rPr lang="en-US" sz="2800" b="1" dirty="0" err="1"/>
            <a:t>OpenSim</a:t>
          </a:r>
          <a:endParaRPr lang="en-US" sz="2800" dirty="0"/>
        </a:p>
      </dgm:t>
    </dgm:pt>
    <dgm:pt modelId="{778E4F5F-559A-4091-8FD2-B3F6DD8A433B}" type="parTrans" cxnId="{7292080F-FDDD-466F-B69E-393697140503}">
      <dgm:prSet/>
      <dgm:spPr/>
      <dgm:t>
        <a:bodyPr/>
        <a:lstStyle/>
        <a:p>
          <a:endParaRPr lang="en-US"/>
        </a:p>
      </dgm:t>
    </dgm:pt>
    <dgm:pt modelId="{2F28EA24-6568-4E22-9DF2-1D5B0C89B372}" type="sibTrans" cxnId="{7292080F-FDDD-466F-B69E-393697140503}">
      <dgm:prSet/>
      <dgm:spPr/>
      <dgm:t>
        <a:bodyPr/>
        <a:lstStyle/>
        <a:p>
          <a:endParaRPr lang="en-US"/>
        </a:p>
      </dgm:t>
    </dgm:pt>
    <dgm:pt modelId="{C3DE913D-62BB-46D6-8A1C-39BAFB43A047}">
      <dgm:prSet custT="1"/>
      <dgm:spPr>
        <a:solidFill>
          <a:srgbClr val="156082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0" tIns="152400" rIns="152400" bIns="152400" numCol="1" spcCol="1270" anchor="ctr" anchorCtr="0"/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OpenSim</a:t>
          </a:r>
          <a:r>
            <a:rPr lang="en-US" sz="2800" b="1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Creator</a:t>
          </a:r>
        </a:p>
      </dgm:t>
    </dgm:pt>
    <dgm:pt modelId="{6EB8DEA5-2B52-4CBC-9633-665DB61515C4}" type="parTrans" cxnId="{7BC5964D-B2EF-4DDB-8178-A5EA88F40549}">
      <dgm:prSet/>
      <dgm:spPr/>
      <dgm:t>
        <a:bodyPr/>
        <a:lstStyle/>
        <a:p>
          <a:endParaRPr lang="en-US"/>
        </a:p>
      </dgm:t>
    </dgm:pt>
    <dgm:pt modelId="{DFAEB3DB-6628-45AC-A02B-72B70463EA4B}" type="sibTrans" cxnId="{7BC5964D-B2EF-4DDB-8178-A5EA88F40549}">
      <dgm:prSet/>
      <dgm:spPr/>
      <dgm:t>
        <a:bodyPr/>
        <a:lstStyle/>
        <a:p>
          <a:endParaRPr lang="en-US"/>
        </a:p>
      </dgm:t>
    </dgm:pt>
    <dgm:pt modelId="{A1278117-BEF0-40B6-8DE4-CC152A43600A}">
      <dgm:prSet custT="1"/>
      <dgm:spPr/>
      <dgm:t>
        <a:bodyPr/>
        <a:lstStyle/>
        <a:p>
          <a:r>
            <a:rPr lang="en-US" sz="2800" b="1" dirty="0"/>
            <a:t>Qualisys</a:t>
          </a:r>
          <a:endParaRPr lang="en-US" sz="2800" dirty="0"/>
        </a:p>
      </dgm:t>
    </dgm:pt>
    <dgm:pt modelId="{54093D46-ECFD-4A0C-9D71-77614ED88C40}" type="parTrans" cxnId="{84DD6059-E582-48FA-9A15-45581292F25D}">
      <dgm:prSet/>
      <dgm:spPr/>
      <dgm:t>
        <a:bodyPr/>
        <a:lstStyle/>
        <a:p>
          <a:endParaRPr lang="en-US"/>
        </a:p>
      </dgm:t>
    </dgm:pt>
    <dgm:pt modelId="{0A90FA93-7310-4E08-8B7D-3964C5A3D8C5}" type="sibTrans" cxnId="{84DD6059-E582-48FA-9A15-45581292F25D}">
      <dgm:prSet/>
      <dgm:spPr/>
      <dgm:t>
        <a:bodyPr/>
        <a:lstStyle/>
        <a:p>
          <a:endParaRPr lang="en-US"/>
        </a:p>
      </dgm:t>
    </dgm:pt>
    <dgm:pt modelId="{7B0F877C-3F95-4F66-9931-772AC3F185E0}" type="pres">
      <dgm:prSet presAssocID="{ACE27111-7830-4FFE-AE64-E134D637D7BB}" presName="linear" presStyleCnt="0">
        <dgm:presLayoutVars>
          <dgm:animLvl val="lvl"/>
          <dgm:resizeHandles val="exact"/>
        </dgm:presLayoutVars>
      </dgm:prSet>
      <dgm:spPr/>
    </dgm:pt>
    <dgm:pt modelId="{BBCFEADB-6B09-4D3D-A91C-640A6F162FE9}" type="pres">
      <dgm:prSet presAssocID="{3F987A6F-60BD-4E5E-9F7B-4DE5FDD5B3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ED389FE-950F-45CE-9025-748841694A53}" type="pres">
      <dgm:prSet presAssocID="{2F28EA24-6568-4E22-9DF2-1D5B0C89B372}" presName="spacer" presStyleCnt="0"/>
      <dgm:spPr/>
    </dgm:pt>
    <dgm:pt modelId="{1B28BD46-1F0E-4740-9EDF-670DC493DE27}" type="pres">
      <dgm:prSet presAssocID="{C3DE913D-62BB-46D6-8A1C-39BAFB43A047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0" y="1135269"/>
          <a:ext cx="10515600" cy="982800"/>
        </a:xfrm>
        <a:prstGeom prst="roundRect">
          <a:avLst/>
        </a:prstGeom>
      </dgm:spPr>
    </dgm:pt>
    <dgm:pt modelId="{1A4CBE94-02D8-45ED-AED0-CBEA2F8AA54F}" type="pres">
      <dgm:prSet presAssocID="{DFAEB3DB-6628-45AC-A02B-72B70463EA4B}" presName="spacer" presStyleCnt="0"/>
      <dgm:spPr/>
    </dgm:pt>
    <dgm:pt modelId="{B4ADB7EC-4573-4162-AA6B-574CED52D91F}" type="pres">
      <dgm:prSet presAssocID="{A1278117-BEF0-40B6-8DE4-CC152A4360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292080F-FDDD-466F-B69E-393697140503}" srcId="{ACE27111-7830-4FFE-AE64-E134D637D7BB}" destId="{3F987A6F-60BD-4E5E-9F7B-4DE5FDD5B34C}" srcOrd="0" destOrd="0" parTransId="{778E4F5F-559A-4091-8FD2-B3F6DD8A433B}" sibTransId="{2F28EA24-6568-4E22-9DF2-1D5B0C89B372}"/>
    <dgm:cxn modelId="{3793CE26-BDAB-4CA8-9387-7568C6AFC9E3}" type="presOf" srcId="{ACE27111-7830-4FFE-AE64-E134D637D7BB}" destId="{7B0F877C-3F95-4F66-9931-772AC3F185E0}" srcOrd="0" destOrd="0" presId="urn:microsoft.com/office/officeart/2005/8/layout/vList2"/>
    <dgm:cxn modelId="{6C1D1641-E64F-42C7-A61B-CBCD8A6B706B}" type="presOf" srcId="{3F987A6F-60BD-4E5E-9F7B-4DE5FDD5B34C}" destId="{BBCFEADB-6B09-4D3D-A91C-640A6F162FE9}" srcOrd="0" destOrd="0" presId="urn:microsoft.com/office/officeart/2005/8/layout/vList2"/>
    <dgm:cxn modelId="{761CE543-0C35-42CC-BA22-144B94FDCAD8}" type="presOf" srcId="{C3DE913D-62BB-46D6-8A1C-39BAFB43A047}" destId="{1B28BD46-1F0E-4740-9EDF-670DC493DE27}" srcOrd="0" destOrd="0" presId="urn:microsoft.com/office/officeart/2005/8/layout/vList2"/>
    <dgm:cxn modelId="{7BC5964D-B2EF-4DDB-8178-A5EA88F40549}" srcId="{ACE27111-7830-4FFE-AE64-E134D637D7BB}" destId="{C3DE913D-62BB-46D6-8A1C-39BAFB43A047}" srcOrd="1" destOrd="0" parTransId="{6EB8DEA5-2B52-4CBC-9633-665DB61515C4}" sibTransId="{DFAEB3DB-6628-45AC-A02B-72B70463EA4B}"/>
    <dgm:cxn modelId="{84DD6059-E582-48FA-9A15-45581292F25D}" srcId="{ACE27111-7830-4FFE-AE64-E134D637D7BB}" destId="{A1278117-BEF0-40B6-8DE4-CC152A43600A}" srcOrd="2" destOrd="0" parTransId="{54093D46-ECFD-4A0C-9D71-77614ED88C40}" sibTransId="{0A90FA93-7310-4E08-8B7D-3964C5A3D8C5}"/>
    <dgm:cxn modelId="{9F304AA9-3D43-4BA7-A8A6-9B69C214D92B}" type="presOf" srcId="{A1278117-BEF0-40B6-8DE4-CC152A43600A}" destId="{B4ADB7EC-4573-4162-AA6B-574CED52D91F}" srcOrd="0" destOrd="0" presId="urn:microsoft.com/office/officeart/2005/8/layout/vList2"/>
    <dgm:cxn modelId="{12077137-0C51-468D-A640-C415C3405473}" type="presParOf" srcId="{7B0F877C-3F95-4F66-9931-772AC3F185E0}" destId="{BBCFEADB-6B09-4D3D-A91C-640A6F162FE9}" srcOrd="0" destOrd="0" presId="urn:microsoft.com/office/officeart/2005/8/layout/vList2"/>
    <dgm:cxn modelId="{B5A506E8-EB83-4351-9B93-6F265BB6BEFC}" type="presParOf" srcId="{7B0F877C-3F95-4F66-9931-772AC3F185E0}" destId="{CED389FE-950F-45CE-9025-748841694A53}" srcOrd="1" destOrd="0" presId="urn:microsoft.com/office/officeart/2005/8/layout/vList2"/>
    <dgm:cxn modelId="{AE036463-70E7-440A-BF74-9DD50154879E}" type="presParOf" srcId="{7B0F877C-3F95-4F66-9931-772AC3F185E0}" destId="{1B28BD46-1F0E-4740-9EDF-670DC493DE27}" srcOrd="2" destOrd="0" presId="urn:microsoft.com/office/officeart/2005/8/layout/vList2"/>
    <dgm:cxn modelId="{B72F519A-042E-4AA5-BEFD-99A1EEE44156}" type="presParOf" srcId="{7B0F877C-3F95-4F66-9931-772AC3F185E0}" destId="{1A4CBE94-02D8-45ED-AED0-CBEA2F8AA54F}" srcOrd="3" destOrd="0" presId="urn:microsoft.com/office/officeart/2005/8/layout/vList2"/>
    <dgm:cxn modelId="{6CFF014E-104F-43A3-AD72-556E1723BFDC}" type="presParOf" srcId="{7B0F877C-3F95-4F66-9931-772AC3F185E0}" destId="{B4ADB7EC-4573-4162-AA6B-574CED52D9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8E727-1A3E-4421-A63E-DDF87130A759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8B762-0511-43E6-A86C-D801655048A6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B1D3C-0AE2-458B-86BC-91ACD91B15FF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EMG-Based Control</a:t>
          </a:r>
          <a:endParaRPr lang="en-US" sz="1900" kern="1200"/>
        </a:p>
      </dsp:txBody>
      <dsp:txXfrm>
        <a:off x="1172126" y="1727046"/>
        <a:ext cx="2114937" cy="897246"/>
      </dsp:txXfrm>
    </dsp:sp>
    <dsp:sp modelId="{422A7F0D-B772-4F2D-9CE1-0AF35D26664F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DDA8BF-F8E1-47C3-8107-E67D976E3FA6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0009F-5DC5-4B8E-98A9-CD596B42F7F3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Force Myography (FMG)</a:t>
          </a:r>
          <a:endParaRPr lang="en-US" sz="1900" kern="1200"/>
        </a:p>
      </dsp:txBody>
      <dsp:txXfrm>
        <a:off x="4745088" y="1727046"/>
        <a:ext cx="2114937" cy="897246"/>
      </dsp:txXfrm>
    </dsp:sp>
    <dsp:sp modelId="{9D7FA45D-AFC7-4776-B913-EC6CB77ADF54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B6D2B-0D3E-48E6-B468-D3CA98C8DC67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45888-A0B9-4984-BB65-1E82884CD50D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Inertial Measurement Unit (IMU) Sensors</a:t>
          </a:r>
          <a:endParaRPr lang="en-US" sz="1900" kern="1200"/>
        </a:p>
      </dsp:txBody>
      <dsp:txXfrm>
        <a:off x="8318049" y="1727046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FEADB-6B09-4D3D-A91C-640A6F162FE9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OpenSim</a:t>
          </a:r>
          <a:endParaRPr lang="en-US" sz="2800" kern="1200" dirty="0"/>
        </a:p>
      </dsp:txBody>
      <dsp:txXfrm>
        <a:off x="59399" y="222667"/>
        <a:ext cx="10396802" cy="1098002"/>
      </dsp:txXfrm>
    </dsp:sp>
    <dsp:sp modelId="{1B28BD46-1F0E-4740-9EDF-670DC493DE27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rgbClr val="156082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OpenSim</a:t>
          </a:r>
          <a:r>
            <a:rPr lang="en-US" sz="2800" b="1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Creator</a:t>
          </a:r>
        </a:p>
      </dsp:txBody>
      <dsp:txXfrm>
        <a:off x="59399" y="1626668"/>
        <a:ext cx="10396802" cy="1098002"/>
      </dsp:txXfrm>
    </dsp:sp>
    <dsp:sp modelId="{B4ADB7EC-4573-4162-AA6B-574CED52D91F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Qualisys</a:t>
          </a:r>
          <a:endParaRPr lang="en-US" sz="2800" kern="1200" dirty="0"/>
        </a:p>
      </dsp:txBody>
      <dsp:txXfrm>
        <a:off x="59399" y="3030668"/>
        <a:ext cx="1039680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F78EA-EA3C-45CD-8BED-A3E6550297E4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E5A08-EADF-4C23-AEDD-F67683D23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E5A08-EADF-4C23-AEDD-F67683D23F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8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EA63-8FCC-57B9-9AE2-32680903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5AA92-0F5D-1B4D-605D-7A92414F8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99A6B-527A-836B-2025-3D8F29085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E89B-E632-23E9-50D0-A69E26C4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CC09C-C0FA-DC57-F1C4-1F6F1D63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4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7F09-0647-7C83-F584-EB60B5ED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FD007-9BE8-9881-1EDF-664F2427D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3A30C-B275-132C-5A8A-D6C193D9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DE4CC-ED05-658D-B8D0-174FBBE86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20AAF-A114-173E-6F11-34E51353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C1F449-E008-049E-3FBA-BE5EF1A26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A4DE7-619C-25F5-31C9-9555FE00F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AC8A4-905A-24FC-591B-311A4766F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021D3-E913-9E8B-452D-A1ACAA2E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190C8-1618-87F6-E711-112A52D9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CE23-FBCD-8402-8BBA-CF6907B9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3DEE-1A32-0068-EEA2-E6AEF19E5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3DF0-8E4E-DAA8-D4DB-8E7141EA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F5C76-E82F-EF4E-29CF-92D9491E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52B5C-642E-B0FE-9A6E-58C266D9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ACEA-54E5-43CB-B9D7-FAD52A1BD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EA729-7CC7-801E-6902-FB1722FF1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03A71-C7F6-D30B-AD28-8F6F8B95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9345-B0B0-A359-F4D2-4B52E16D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AE301-9DF5-27E2-D041-C93FA8FD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3765-F2E4-3B17-90D3-CA3B2C6F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1CAA9-F80D-6AC9-6EFD-398FCBB891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AFFA5-AE0A-FCFC-E391-2BEEE3207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54E2F-B34B-C0F2-959C-0D16D481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49589-A470-19FB-D6DC-C192D4F7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23E56-730B-51D1-D390-3F26BAED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2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AA2E-A879-8302-FFBE-8AA36C83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6FC20-C539-3963-DC44-CD24074F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C4CFA-4759-7A41-3E1C-22DC327F7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A0AB5-C6FB-CA6E-C9E9-5E2C53624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02E48-815A-6F43-B1F8-50674805C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20819-6782-A892-3858-C7F91196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37547-3DF7-95CA-57BE-E912C220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A59FC3-480C-5C53-35D7-F3DC84F9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1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31B7-B156-0680-11DE-F152B2CC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16488-4C40-8DC6-D9D2-40F03D3E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207DB-4AB7-EE6B-C293-1BFB37EC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2E187-0B25-8440-B400-916FB2F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17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0D678-1C55-80CC-3287-A49FDCE5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56B71-C905-2675-756E-FDFCFF10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AD69A-77E9-42C4-E1EE-D52FD19F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FA45-19A9-02BD-9A42-9E355D80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FDC54-EF43-54D1-6355-C0E6A56E3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6B5A2-E699-F741-2047-8ACC78535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E4510-0910-0110-9BF3-2F061539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CAB8B-8B53-1512-909E-962D30FB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9B9C0-5A59-D410-05FF-9E1157B4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7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E061-16D6-28B9-4B57-BD9E065E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0023E-7211-3607-C0D8-60D0D9453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3D75C-D82D-99E6-80C7-776B8F61E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7CD93-5009-D6ED-36CA-1DA1E44F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63DE9-BD91-4008-1007-799944E5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44142-013C-0CF0-E330-FB9404F5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6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2C467D-B0A5-B1B6-3091-D6640D99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EAEDB-64AF-AEB9-CDC0-0DA39A53E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B2549-71FE-3AA5-EEC2-4B90D8B8BE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26EB38-5CDE-49DC-AFC3-031057C6E633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33D0F-CA39-3965-453A-74CD3EF6D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E2C6C-ED6D-15C7-2420-4B7BC286E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2272C0-7039-44BE-865C-2571D90F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7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flaticon.com/premium-icon/rehabilitation_227792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BCE44-5BDC-1AEE-6F10-EEDD0F9A3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Case Study Motion For Upper Limb</a:t>
            </a:r>
          </a:p>
        </p:txBody>
      </p:sp>
      <p:pic>
        <p:nvPicPr>
          <p:cNvPr id="128" name="Picture 127" descr="A drawing of a person sitting on a chair&#10;&#10;Description automatically generated">
            <a:extLst>
              <a:ext uri="{FF2B5EF4-FFF2-40B4-BE49-F238E27FC236}">
                <a16:creationId xmlns:a16="http://schemas.microsoft.com/office/drawing/2014/main" id="{A4C1DEA3-FA83-A06E-BD09-6651D46F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 b="2099"/>
          <a:stretch/>
        </p:blipFill>
        <p:spPr>
          <a:xfrm>
            <a:off x="549668" y="320040"/>
            <a:ext cx="3628111" cy="5899785"/>
          </a:xfrm>
          <a:prstGeom prst="rect">
            <a:avLst/>
          </a:prstGeom>
        </p:spPr>
      </p:pic>
      <p:sp>
        <p:nvSpPr>
          <p:cNvPr id="14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9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1E05-80CE-BFE0-D6BB-6B03A24C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b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b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Graphical Analysis and Reference Preparation</a:t>
            </a:r>
            <a:b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b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b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C5835-9BF9-E4E9-AA90-6D2F7DFA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Generation of Motion Files for Graphical Analysis</a:t>
            </a:r>
          </a:p>
          <a:p>
            <a:pPr marL="0" indent="0" algn="l">
              <a:buNone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Preparation of Graphs as Reference for Movement Assessment</a:t>
            </a:r>
            <a:br>
              <a:rPr lang="en-US" dirty="0"/>
            </a:br>
            <a:endParaRPr lang="en-E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2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2538-B43F-034D-0885-04E43980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Motion</a:t>
            </a:r>
          </a:p>
        </p:txBody>
      </p:sp>
      <p:pic>
        <p:nvPicPr>
          <p:cNvPr id="4" name="11111">
            <a:hlinkClick r:id="" action="ppaction://media"/>
            <a:extLst>
              <a:ext uri="{FF2B5EF4-FFF2-40B4-BE49-F238E27FC236}">
                <a16:creationId xmlns:a16="http://schemas.microsoft.com/office/drawing/2014/main" id="{DF6F42C4-62DC-42C5-5CAD-30A070B591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7925" y="1825625"/>
            <a:ext cx="7296150" cy="4351338"/>
          </a:xfrm>
        </p:spPr>
      </p:pic>
    </p:spTree>
    <p:extLst>
      <p:ext uri="{BB962C8B-B14F-4D97-AF65-F5344CB8AC3E}">
        <p14:creationId xmlns:p14="http://schemas.microsoft.com/office/powerpoint/2010/main" val="205244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60C3-6A5C-9BD3-9C33-7B6E3ADF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Opensim</a:t>
            </a:r>
            <a:r>
              <a:rPr lang="en-US" dirty="0"/>
              <a:t> Motion </a:t>
            </a:r>
          </a:p>
        </p:txBody>
      </p:sp>
      <p:pic>
        <p:nvPicPr>
          <p:cNvPr id="4" name="2222">
            <a:hlinkClick r:id="" action="ppaction://media"/>
            <a:extLst>
              <a:ext uri="{FF2B5EF4-FFF2-40B4-BE49-F238E27FC236}">
                <a16:creationId xmlns:a16="http://schemas.microsoft.com/office/drawing/2014/main" id="{FE2D9E82-CFE3-A0C2-E6DA-5B5D5F09A9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8025" y="1825625"/>
            <a:ext cx="8237538" cy="4351338"/>
          </a:xfrm>
        </p:spPr>
      </p:pic>
    </p:spTree>
    <p:extLst>
      <p:ext uri="{BB962C8B-B14F-4D97-AF65-F5344CB8AC3E}">
        <p14:creationId xmlns:p14="http://schemas.microsoft.com/office/powerpoint/2010/main" val="33279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53DE-310F-7EB8-7EF0-922907CC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Comparative Analysis of Arm Range of Motion</a:t>
            </a:r>
            <a:br>
              <a:rPr lang="en-US" sz="1800" b="1" kern="10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A478FB7D-9102-4719-F493-A9C72D31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r="32329"/>
          <a:stretch>
            <a:fillRect/>
          </a:stretch>
        </p:blipFill>
        <p:spPr bwMode="auto">
          <a:xfrm>
            <a:off x="7875229" y="2027696"/>
            <a:ext cx="2684462" cy="333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CC9772BD-CAD0-96D6-BAD2-99381104C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325" y="5305556"/>
            <a:ext cx="2684462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Figure 15: Basic Motion of Human Arm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EB2B1DB-239D-8E0D-2F93-2546E0638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65" y="365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4DD79-C727-D870-2E52-DCB7B7E92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63095"/>
            <a:ext cx="5257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ROM of Arm for Well Person</a:t>
            </a:r>
            <a:endParaRPr kumimoji="0" lang="en-US" altLang="en-US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DF63B8-BB60-2E59-EDE2-C2D764112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71924"/>
              </p:ext>
            </p:extLst>
          </p:nvPr>
        </p:nvGraphicFramePr>
        <p:xfrm>
          <a:off x="1021617" y="2217195"/>
          <a:ext cx="3711470" cy="3721692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1462909">
                  <a:extLst>
                    <a:ext uri="{9D8B030D-6E8A-4147-A177-3AD203B41FA5}">
                      <a16:colId xmlns:a16="http://schemas.microsoft.com/office/drawing/2014/main" val="903709809"/>
                    </a:ext>
                  </a:extLst>
                </a:gridCol>
                <a:gridCol w="2248561">
                  <a:extLst>
                    <a:ext uri="{9D8B030D-6E8A-4147-A177-3AD203B41FA5}">
                      <a16:colId xmlns:a16="http://schemas.microsoft.com/office/drawing/2014/main" val="1585871961"/>
                    </a:ext>
                  </a:extLst>
                </a:gridCol>
              </a:tblGrid>
              <a:tr h="7508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Joint 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Anatomic Angles 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077453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Arm Flexion 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From -45 to 180 degrees 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875630"/>
                  </a:ext>
                </a:extLst>
              </a:tr>
              <a:tr h="7181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Arm Adduction 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From -50 to 180 degrees 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74570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Arm Rotation 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From -80 to 90 degrees 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722920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Elbow Flexion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From 0 to 145 degrees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60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290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C8DD5A-2177-6753-E2F9-C07A00190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B2BA1-F8DC-1803-0A3A-27433D18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01" y="274104"/>
            <a:ext cx="9906199" cy="1157242"/>
          </a:xfrm>
        </p:spPr>
        <p:txBody>
          <a:bodyPr>
            <a:normAutofit/>
          </a:bodyPr>
          <a:lstStyle/>
          <a:p>
            <a:pPr algn="ctr"/>
            <a:r>
              <a:rPr lang="en-US" sz="37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ROM Restrictions</a:t>
            </a:r>
            <a:br>
              <a:rPr lang="en-US" sz="37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B5D66-55BD-D3D4-230D-35CB429C2377}"/>
              </a:ext>
            </a:extLst>
          </p:cNvPr>
          <p:cNvSpPr>
            <a:spLocks/>
          </p:cNvSpPr>
          <p:nvPr/>
        </p:nvSpPr>
        <p:spPr>
          <a:xfrm>
            <a:off x="2029892" y="2632914"/>
            <a:ext cx="8132216" cy="3365097"/>
          </a:xfrm>
          <a:prstGeom prst="rect">
            <a:avLst/>
          </a:prstGeom>
        </p:spPr>
        <p:txBody>
          <a:bodyPr/>
          <a:lstStyle/>
          <a:p>
            <a:pPr marL="285750" indent="-285750" defTabSz="7040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Pain</a:t>
            </a:r>
          </a:p>
          <a:p>
            <a:pPr defTabSz="704088">
              <a:spcAft>
                <a:spcPts val="600"/>
              </a:spcAft>
            </a:pPr>
            <a:endParaRPr lang="en-US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 defTabSz="7040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Injury</a:t>
            </a:r>
          </a:p>
          <a:p>
            <a:pPr defTabSz="704088">
              <a:spcAft>
                <a:spcPts val="600"/>
              </a:spcAft>
            </a:pPr>
            <a:endParaRPr lang="en-US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 defTabSz="7040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Muscle Weakness</a:t>
            </a:r>
            <a:endParaRPr lang="en-US" dirty="0"/>
          </a:p>
        </p:txBody>
      </p:sp>
      <p:pic>
        <p:nvPicPr>
          <p:cNvPr id="4" name="Picture 3" descr="A person holding his arm&#10;&#10;Description automatically generated">
            <a:extLst>
              <a:ext uri="{FF2B5EF4-FFF2-40B4-BE49-F238E27FC236}">
                <a16:creationId xmlns:a16="http://schemas.microsoft.com/office/drawing/2014/main" id="{3A1A4A98-1AD8-5660-AB9A-F9D335AF4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611" y="2122098"/>
            <a:ext cx="1325302" cy="13253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3D55CD0F-FD6B-4644-29CC-3A90C7C34529}"/>
              </a:ext>
            </a:extLst>
          </p:cNvPr>
          <p:cNvSpPr txBox="1"/>
          <p:nvPr/>
        </p:nvSpPr>
        <p:spPr>
          <a:xfrm>
            <a:off x="6881364" y="3542674"/>
            <a:ext cx="1001795" cy="118494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04088">
              <a:spcAft>
                <a:spcPts val="600"/>
              </a:spcAft>
            </a:pPr>
            <a:r>
              <a:rPr lang="en-US" sz="770" kern="12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  <a:cs typeface="+mn-cs"/>
              </a:rPr>
              <a:t>Figure 16: Elbow Pain</a:t>
            </a:r>
            <a:endParaRPr lang="en-US" sz="1000">
              <a:effectLst/>
              <a:latin typeface="Arial" panose="020B0604020202020204" pitchFamily="34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232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3E65D517-46E4-8037-A63D-629DE1253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48B9A-2AD5-6D1C-2F63-A1C7C400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76198"/>
            <a:ext cx="10477600" cy="1157242"/>
          </a:xfrm>
        </p:spPr>
        <p:txBody>
          <a:bodyPr>
            <a:normAutofit/>
          </a:bodyPr>
          <a:lstStyle/>
          <a:p>
            <a:r>
              <a:rPr lang="en-US" sz="37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Improving ROM</a:t>
            </a:r>
            <a:br>
              <a:rPr lang="en-US" sz="37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3700" dirty="0"/>
          </a:p>
        </p:txBody>
      </p:sp>
      <p:pic>
        <p:nvPicPr>
          <p:cNvPr id="5126" name="Picture 4" descr="A person holding a device with electrodes on his arm&#10;&#10;Description automatically generated">
            <a:extLst>
              <a:ext uri="{FF2B5EF4-FFF2-40B4-BE49-F238E27FC236}">
                <a16:creationId xmlns:a16="http://schemas.microsoft.com/office/drawing/2014/main" id="{4B6D51EE-0C79-F65F-4C47-36E596FC5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738" y="2552782"/>
            <a:ext cx="2498432" cy="18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">
            <a:extLst>
              <a:ext uri="{FF2B5EF4-FFF2-40B4-BE49-F238E27FC236}">
                <a16:creationId xmlns:a16="http://schemas.microsoft.com/office/drawing/2014/main" id="{36C1D35F-054C-4DD3-A863-B89ADDE88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1963" y="4524608"/>
            <a:ext cx="2196952" cy="135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804672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zh-CN" sz="880" kern="12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NMES for Biceps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5CA398B-8EBC-CF9F-F00E-B3B7250E0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830" y="2586347"/>
            <a:ext cx="5575045" cy="189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04672">
              <a:spcAft>
                <a:spcPts val="600"/>
              </a:spcAft>
            </a:pPr>
            <a:r>
              <a:rPr lang="en-US" altLang="en-US" sz="158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Several assistive rehabilitation devices can be utilized to improve the range of motion (ROM) of the arm and elbow:</a:t>
            </a:r>
          </a:p>
          <a:p>
            <a:pPr defTabSz="804672">
              <a:spcAft>
                <a:spcPts val="600"/>
              </a:spcAft>
            </a:pPr>
            <a:endParaRPr lang="en-US" altLang="en-US" sz="1584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defTabSz="804672">
              <a:spcAft>
                <a:spcPts val="600"/>
              </a:spcAft>
            </a:pPr>
            <a:endParaRPr lang="en-US" altLang="en-US" sz="1584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251460" indent="-251460" defTabSz="8046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58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Passive Range of Motion (PROM) Devices</a:t>
            </a:r>
            <a:endParaRPr lang="en-US" altLang="en-US" sz="1584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10BBC05A-62F0-E14E-3C79-F0516239C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830" y="3939850"/>
            <a:ext cx="7395191" cy="178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04672">
              <a:spcAft>
                <a:spcPts val="600"/>
              </a:spcAft>
            </a:pPr>
            <a:endParaRPr lang="en-US" altLang="en-US" sz="1056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51460" indent="-251460" defTabSz="8046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58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Electrical Stimulation Devices: like Neuromuscular Electrical Stimulation (NMES), and Transcutaneous Electrical Nerve Stimulation (TENS).</a:t>
            </a:r>
          </a:p>
          <a:p>
            <a:pPr marL="251460" indent="-251460" defTabSz="80467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584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51460" indent="-251460" defTabSz="80467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584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defTabSz="804672">
              <a:spcAft>
                <a:spcPts val="600"/>
              </a:spcAft>
              <a:buFontTx/>
              <a:buChar char="•"/>
            </a:pPr>
            <a:r>
              <a:rPr lang="en-US" altLang="en-US" sz="158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Assistive Devices for Activities of Daily Living (ADLs)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2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>
            <a:extLst>
              <a:ext uri="{FF2B5EF4-FFF2-40B4-BE49-F238E27FC236}">
                <a16:creationId xmlns:a16="http://schemas.microsoft.com/office/drawing/2014/main" id="{AC49238E-1315-EC48-3DEA-27714EB2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2" r="11119" b="37045"/>
          <a:stretch>
            <a:fillRect/>
          </a:stretch>
        </p:blipFill>
        <p:spPr bwMode="auto">
          <a:xfrm>
            <a:off x="4342568" y="1179045"/>
            <a:ext cx="3282361" cy="184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88BFDA74-81EE-D3B3-B416-C60E92CF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" r="10915" b="35390"/>
          <a:stretch>
            <a:fillRect/>
          </a:stretch>
        </p:blipFill>
        <p:spPr bwMode="auto">
          <a:xfrm>
            <a:off x="641285" y="1057256"/>
            <a:ext cx="3270839" cy="17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A1D814-74B6-339B-2B89-32A109F77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101568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EBBB8-9483-6546-BB42-A84E0758B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2124" y="228600"/>
            <a:ext cx="369505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Analyzing Left Arm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DA4A79E8-D0EE-C2C7-09A6-2C2E3BD80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" r="11321" b="36739"/>
          <a:stretch/>
        </p:blipFill>
        <p:spPr bwMode="auto">
          <a:xfrm>
            <a:off x="8055374" y="1090374"/>
            <a:ext cx="3463924" cy="18019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45DA4C91-5E90-304D-DA9F-EAAAB1379B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0" r="10525" b="33518"/>
          <a:stretch/>
        </p:blipFill>
        <p:spPr bwMode="auto">
          <a:xfrm>
            <a:off x="3524566" y="3742142"/>
            <a:ext cx="5142865" cy="25755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439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2C92-E93A-7BA8-D8F0-659D8E088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656"/>
            <a:ext cx="10515600" cy="5102307"/>
          </a:xfrm>
        </p:spPr>
        <p:txBody>
          <a:bodyPr/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Analyzing Right Arm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BD578C8E-10C3-19DB-623E-B56BFF7F1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r="9728" b="33395"/>
          <a:stretch/>
        </p:blipFill>
        <p:spPr bwMode="auto">
          <a:xfrm>
            <a:off x="505859" y="1757077"/>
            <a:ext cx="3759369" cy="23507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C84F205E-98BF-A689-46BF-4C8F876E4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r="9993" b="34297"/>
          <a:stretch/>
        </p:blipFill>
        <p:spPr bwMode="auto">
          <a:xfrm>
            <a:off x="4477670" y="1757077"/>
            <a:ext cx="3780929" cy="23507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0E502FCB-ABE2-DB18-26EC-F63BF908EF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" r="8796" b="33682"/>
          <a:stretch/>
        </p:blipFill>
        <p:spPr bwMode="auto">
          <a:xfrm>
            <a:off x="8394963" y="1821684"/>
            <a:ext cx="3633513" cy="22215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6724B-F2DF-4741-7BAD-CB783FA278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t="6101" r="14761" b="40774"/>
          <a:stretch/>
        </p:blipFill>
        <p:spPr bwMode="auto">
          <a:xfrm>
            <a:off x="3521320" y="4211700"/>
            <a:ext cx="4444365" cy="25069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759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99BE-8B97-A78C-6DE5-8496A9B0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b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76E4B-8C8C-8543-91CE-3018F198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4" y="1040237"/>
            <a:ext cx="11462994" cy="5153173"/>
          </a:xfrm>
        </p:spPr>
        <p:txBody>
          <a:bodyPr>
            <a:noAutofit/>
          </a:bodyPr>
          <a:lstStyle/>
          <a:p>
            <a:r>
              <a:rPr lang="en-US" sz="1600" dirty="0"/>
              <a:t>Motion Capture Analysis: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Both arms achieved expected Range of Motion (ROM).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Variations observed between left and right arms.</a:t>
            </a:r>
          </a:p>
          <a:p>
            <a:r>
              <a:rPr lang="en-US" sz="1600" dirty="0"/>
              <a:t>Importance of Assessing Arm ROM: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Crucial for rehabilitation planning.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Helps address specific limitations.</a:t>
            </a:r>
          </a:p>
          <a:p>
            <a:r>
              <a:rPr lang="en-US" sz="1600" dirty="0"/>
              <a:t>Role of Assistive Devices: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Crucial for enhancing ROM and functional outcomes.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Includes CPM machines, therapeutic equipment, orthoses, stimulation, and VR programs.</a:t>
            </a:r>
          </a:p>
          <a:p>
            <a:r>
              <a:rPr lang="en-US" sz="1600" dirty="0"/>
              <a:t>Benefits of Assistive Devices: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Strengthen muscles and improve joint mobility.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Address movement asymmetries, optimizing interventions.</a:t>
            </a:r>
          </a:p>
          <a:p>
            <a:r>
              <a:rPr lang="en-US" sz="1600" dirty="0"/>
              <a:t>Enhancing Quality of Life: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Optimizing ROM improves quality of life for individuals with arm issues.</a:t>
            </a:r>
          </a:p>
        </p:txBody>
      </p:sp>
    </p:spTree>
    <p:extLst>
      <p:ext uri="{BB962C8B-B14F-4D97-AF65-F5344CB8AC3E}">
        <p14:creationId xmlns:p14="http://schemas.microsoft.com/office/powerpoint/2010/main" val="105392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3F175-7B47-398E-5AE9-EC0F7C33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072"/>
            <a:ext cx="10515600" cy="57998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Table of content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7F2A0C-9B2B-68EF-841F-29EDA23E1C30}"/>
              </a:ext>
            </a:extLst>
          </p:cNvPr>
          <p:cNvGrpSpPr/>
          <p:nvPr/>
        </p:nvGrpSpPr>
        <p:grpSpPr>
          <a:xfrm>
            <a:off x="838200" y="1334147"/>
            <a:ext cx="708260" cy="722496"/>
            <a:chOff x="5190394" y="1598098"/>
            <a:chExt cx="708260" cy="7224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8839534-1C59-0046-DAF3-923FA6E4FDF0}"/>
                </a:ext>
              </a:extLst>
            </p:cNvPr>
            <p:cNvSpPr/>
            <p:nvPr/>
          </p:nvSpPr>
          <p:spPr>
            <a:xfrm>
              <a:off x="5190394" y="1598098"/>
              <a:ext cx="708260" cy="722496"/>
            </a:xfrm>
            <a:prstGeom prst="ellipse">
              <a:avLst/>
            </a:prstGeom>
            <a:solidFill>
              <a:srgbClr val="FF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5F587F-CF8F-50DC-78D7-B7FFEEF42E71}"/>
                </a:ext>
              </a:extLst>
            </p:cNvPr>
            <p:cNvSpPr/>
            <p:nvPr/>
          </p:nvSpPr>
          <p:spPr>
            <a:xfrm>
              <a:off x="5283889" y="1693472"/>
              <a:ext cx="521271" cy="5317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Rehabilitation free icon">
              <a:extLst>
                <a:ext uri="{FF2B5EF4-FFF2-40B4-BE49-F238E27FC236}">
                  <a16:creationId xmlns:a16="http://schemas.microsoft.com/office/drawing/2014/main" id="{E9EE695F-B04D-3B60-30FC-020CA33E7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08" y="1774720"/>
              <a:ext cx="386122" cy="393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06259936-1A62-0989-4A32-119C5A45B0EB}"/>
              </a:ext>
            </a:extLst>
          </p:cNvPr>
          <p:cNvSpPr/>
          <p:nvPr/>
        </p:nvSpPr>
        <p:spPr>
          <a:xfrm>
            <a:off x="838200" y="2291222"/>
            <a:ext cx="708260" cy="722496"/>
          </a:xfrm>
          <a:prstGeom prst="ellipse">
            <a:avLst/>
          </a:prstGeom>
          <a:solidFill>
            <a:srgbClr val="54D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EA96A3-5A72-4B26-BCBF-52756131A0EB}"/>
              </a:ext>
            </a:extLst>
          </p:cNvPr>
          <p:cNvSpPr/>
          <p:nvPr/>
        </p:nvSpPr>
        <p:spPr>
          <a:xfrm>
            <a:off x="931695" y="2386596"/>
            <a:ext cx="521271" cy="5317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Rehabilitation free icon">
            <a:hlinkClick r:id="rId4" tooltip="Rehabilitation"/>
            <a:extLst>
              <a:ext uri="{FF2B5EF4-FFF2-40B4-BE49-F238E27FC236}">
                <a16:creationId xmlns:a16="http://schemas.microsoft.com/office/drawing/2014/main" id="{F658F5C7-C898-8C84-3E4A-0C6B368A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41" y="2455379"/>
            <a:ext cx="386122" cy="39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25BF6FA-CA5E-A03D-8EEE-9174C8102E2E}"/>
              </a:ext>
            </a:extLst>
          </p:cNvPr>
          <p:cNvSpPr/>
          <p:nvPr/>
        </p:nvSpPr>
        <p:spPr>
          <a:xfrm>
            <a:off x="838201" y="3247162"/>
            <a:ext cx="708260" cy="722496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690D36-3A65-71EF-8CCD-000297C788F7}"/>
              </a:ext>
            </a:extLst>
          </p:cNvPr>
          <p:cNvSpPr/>
          <p:nvPr/>
        </p:nvSpPr>
        <p:spPr>
          <a:xfrm>
            <a:off x="931695" y="3342536"/>
            <a:ext cx="521271" cy="5317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6" descr="Chiropractic free icon">
            <a:extLst>
              <a:ext uri="{FF2B5EF4-FFF2-40B4-BE49-F238E27FC236}">
                <a16:creationId xmlns:a16="http://schemas.microsoft.com/office/drawing/2014/main" id="{960660FE-45D1-AB08-E807-0EBC312A4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9" y="3411468"/>
            <a:ext cx="386122" cy="39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4E3A0A-53B9-AC52-654C-FDA5A12F566D}"/>
              </a:ext>
            </a:extLst>
          </p:cNvPr>
          <p:cNvSpPr txBox="1"/>
          <p:nvPr/>
        </p:nvSpPr>
        <p:spPr>
          <a:xfrm>
            <a:off x="1571179" y="1510769"/>
            <a:ext cx="577414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Light" panose="02040302050405020303" pitchFamily="18" charset="0"/>
              </a:rPr>
              <a:t> 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Introduction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Light" panose="02040302050405020303" pitchFamily="18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00D3E-12CB-A75C-D38F-B26CEF28A9E2}"/>
              </a:ext>
            </a:extLst>
          </p:cNvPr>
          <p:cNvSpPr txBox="1"/>
          <p:nvPr/>
        </p:nvSpPr>
        <p:spPr>
          <a:xfrm>
            <a:off x="1628789" y="2377454"/>
            <a:ext cx="5560212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dirty="0">
                <a:effectLst/>
                <a:latin typeface="Garamond" panose="02020404030301010803" pitchFamily="18" charset="0"/>
                <a:ea typeface="Aptos" panose="020B0004020202020204" pitchFamily="34" charset="0"/>
              </a:rPr>
              <a:t>Control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Algorithms</a:t>
            </a:r>
            <a:r>
              <a:rPr lang="en-US" sz="2000" dirty="0">
                <a:effectLst/>
                <a:latin typeface="Garamond" panose="02020404030301010803" pitchFamily="18" charset="0"/>
                <a:ea typeface="Aptos" panose="020B0004020202020204" pitchFamily="34" charset="0"/>
              </a:rPr>
              <a:t> in Upper Limb Orthotic    Devices</a:t>
            </a:r>
            <a:endParaRPr lang="en-US" sz="2000" dirty="0">
              <a:latin typeface="Garamond" panose="02020404030301010803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Georgia Pro Light" panose="020403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1B1E64-19AE-EF05-372F-5E3E3A98024A}"/>
              </a:ext>
            </a:extLst>
          </p:cNvPr>
          <p:cNvSpPr txBox="1"/>
          <p:nvPr/>
        </p:nvSpPr>
        <p:spPr>
          <a:xfrm>
            <a:off x="1639955" y="3379509"/>
            <a:ext cx="577414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dirty="0">
                <a:effectLst/>
                <a:latin typeface="Garamond" panose="02020404030301010803" pitchFamily="18" charset="0"/>
                <a:ea typeface="Aptos" panose="020B0004020202020204" pitchFamily="34" charset="0"/>
              </a:rPr>
              <a:t>Programs used in project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1D2630-D1EE-EE6E-F576-B5D5F4BE6190}"/>
              </a:ext>
            </a:extLst>
          </p:cNvPr>
          <p:cNvSpPr/>
          <p:nvPr/>
        </p:nvSpPr>
        <p:spPr>
          <a:xfrm>
            <a:off x="862919" y="4203402"/>
            <a:ext cx="708260" cy="722496"/>
          </a:xfrm>
          <a:prstGeom prst="ellipse">
            <a:avLst/>
          </a:prstGeom>
          <a:solidFill>
            <a:srgbClr val="54D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C30D9E-28E5-8B90-D503-0734F5A99F5A}"/>
              </a:ext>
            </a:extLst>
          </p:cNvPr>
          <p:cNvSpPr/>
          <p:nvPr/>
        </p:nvSpPr>
        <p:spPr>
          <a:xfrm>
            <a:off x="956414" y="4298776"/>
            <a:ext cx="521271" cy="5317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9B952E-8AE5-B534-6984-5D47B0DFC9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4" y="4390944"/>
            <a:ext cx="386122" cy="386122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58AA956-A8D4-E508-1C7A-2E68756D9315}"/>
              </a:ext>
            </a:extLst>
          </p:cNvPr>
          <p:cNvSpPr/>
          <p:nvPr/>
        </p:nvSpPr>
        <p:spPr>
          <a:xfrm>
            <a:off x="838199" y="5302099"/>
            <a:ext cx="708260" cy="722496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E079D9F-BFFB-EE6B-B5A1-1719CF2C61D1}"/>
              </a:ext>
            </a:extLst>
          </p:cNvPr>
          <p:cNvSpPr/>
          <p:nvPr/>
        </p:nvSpPr>
        <p:spPr>
          <a:xfrm>
            <a:off x="931694" y="5397473"/>
            <a:ext cx="521271" cy="5317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3F0F7F-B2E6-6B15-292A-391BF5F6B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4" y="5475246"/>
            <a:ext cx="376201" cy="376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BB2E57A-6F77-CA5F-658F-4BF12A97255B}"/>
              </a:ext>
            </a:extLst>
          </p:cNvPr>
          <p:cNvSpPr txBox="1"/>
          <p:nvPr/>
        </p:nvSpPr>
        <p:spPr>
          <a:xfrm>
            <a:off x="1571179" y="4334541"/>
            <a:ext cx="577414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kern="1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Upper Limb Model Development</a:t>
            </a:r>
            <a:br>
              <a:rPr lang="en-US" sz="2000" kern="1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C204D7-53B7-463C-82CC-ED466312FECE}"/>
              </a:ext>
            </a:extLst>
          </p:cNvPr>
          <p:cNvSpPr txBox="1"/>
          <p:nvPr/>
        </p:nvSpPr>
        <p:spPr>
          <a:xfrm>
            <a:off x="1571179" y="5523505"/>
            <a:ext cx="577414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kern="1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br>
              <a:rPr lang="en-US" sz="2000" kern="100" dirty="0">
                <a:solidFill>
                  <a:srgbClr val="0F4761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8A8482-E5AC-48CC-624A-A89178C280C2}"/>
              </a:ext>
            </a:extLst>
          </p:cNvPr>
          <p:cNvGrpSpPr/>
          <p:nvPr/>
        </p:nvGrpSpPr>
        <p:grpSpPr>
          <a:xfrm>
            <a:off x="7132937" y="1182156"/>
            <a:ext cx="708260" cy="722496"/>
            <a:chOff x="5190394" y="1598098"/>
            <a:chExt cx="708260" cy="72249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9026BD-6F2A-99B5-69D1-855C87F63584}"/>
                </a:ext>
              </a:extLst>
            </p:cNvPr>
            <p:cNvSpPr/>
            <p:nvPr/>
          </p:nvSpPr>
          <p:spPr>
            <a:xfrm>
              <a:off x="5190394" y="1598098"/>
              <a:ext cx="708260" cy="722496"/>
            </a:xfrm>
            <a:prstGeom prst="ellipse">
              <a:avLst/>
            </a:prstGeom>
            <a:solidFill>
              <a:srgbClr val="FF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9D7542-4E56-6338-3868-0BECB18DA476}"/>
                </a:ext>
              </a:extLst>
            </p:cNvPr>
            <p:cNvSpPr/>
            <p:nvPr/>
          </p:nvSpPr>
          <p:spPr>
            <a:xfrm>
              <a:off x="5283889" y="1693472"/>
              <a:ext cx="521271" cy="5317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4" descr="Rehabilitation free icon">
              <a:extLst>
                <a:ext uri="{FF2B5EF4-FFF2-40B4-BE49-F238E27FC236}">
                  <a16:creationId xmlns:a16="http://schemas.microsoft.com/office/drawing/2014/main" id="{8ACC35D2-6566-C4F3-2743-5D300DF23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08" y="1774720"/>
              <a:ext cx="386122" cy="393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86C9798-CE8B-1E7E-4C4E-F0B19FBE4B17}"/>
              </a:ext>
            </a:extLst>
          </p:cNvPr>
          <p:cNvSpPr txBox="1"/>
          <p:nvPr/>
        </p:nvSpPr>
        <p:spPr>
          <a:xfrm>
            <a:off x="7934691" y="1251613"/>
            <a:ext cx="4150472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Light" panose="02040302050405020303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Comparative Analysis of Arm Range of Motion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Light" panose="02040302050405020303" pitchFamily="18" charset="0"/>
              </a:rPr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3E26F8-F7E1-B61B-5FA3-D2299AEDF54B}"/>
              </a:ext>
            </a:extLst>
          </p:cNvPr>
          <p:cNvSpPr txBox="1"/>
          <p:nvPr/>
        </p:nvSpPr>
        <p:spPr>
          <a:xfrm>
            <a:off x="7950718" y="2348147"/>
            <a:ext cx="5159383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kern="1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ROM Restrictions</a:t>
            </a:r>
            <a:br>
              <a:rPr lang="en-US" sz="2000" kern="1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5F6AEF-E402-4854-9F82-7D284DE289AB}"/>
              </a:ext>
            </a:extLst>
          </p:cNvPr>
          <p:cNvGrpSpPr/>
          <p:nvPr/>
        </p:nvGrpSpPr>
        <p:grpSpPr>
          <a:xfrm>
            <a:off x="7132937" y="3203225"/>
            <a:ext cx="708260" cy="722496"/>
            <a:chOff x="7074895" y="4136799"/>
            <a:chExt cx="708260" cy="72249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42CADF-5E5D-11FE-1637-165851FEA514}"/>
                </a:ext>
              </a:extLst>
            </p:cNvPr>
            <p:cNvSpPr/>
            <p:nvPr/>
          </p:nvSpPr>
          <p:spPr>
            <a:xfrm>
              <a:off x="7074895" y="4136799"/>
              <a:ext cx="708260" cy="722496"/>
            </a:xfrm>
            <a:prstGeom prst="ellipse">
              <a:avLst/>
            </a:prstGeom>
            <a:solidFill>
              <a:srgbClr val="FF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290C406-22E2-B149-D070-66F8312BCC5C}"/>
                </a:ext>
              </a:extLst>
            </p:cNvPr>
            <p:cNvSpPr/>
            <p:nvPr/>
          </p:nvSpPr>
          <p:spPr>
            <a:xfrm>
              <a:off x="7168390" y="4232173"/>
              <a:ext cx="521271" cy="5317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DCE2B5A-CDBD-FAFA-5BB7-1528CEF7B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720" y="4309946"/>
              <a:ext cx="376201" cy="376201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BB5F12B-840C-3D89-2223-812F568E115F}"/>
              </a:ext>
            </a:extLst>
          </p:cNvPr>
          <p:cNvSpPr txBox="1"/>
          <p:nvPr/>
        </p:nvSpPr>
        <p:spPr>
          <a:xfrm>
            <a:off x="7923527" y="3319689"/>
            <a:ext cx="5159383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kern="1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Improving ROM</a:t>
            </a:r>
            <a:br>
              <a:rPr lang="en-US" sz="2000" kern="1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A19231-A0D0-F389-CED1-EE2D6AF9D904}"/>
              </a:ext>
            </a:extLst>
          </p:cNvPr>
          <p:cNvGrpSpPr/>
          <p:nvPr/>
        </p:nvGrpSpPr>
        <p:grpSpPr>
          <a:xfrm>
            <a:off x="7132937" y="2240979"/>
            <a:ext cx="708260" cy="722496"/>
            <a:chOff x="7699456" y="4882502"/>
            <a:chExt cx="708260" cy="72249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712632-3E3E-F13E-D5B4-86EE38DDD146}"/>
                </a:ext>
              </a:extLst>
            </p:cNvPr>
            <p:cNvSpPr/>
            <p:nvPr/>
          </p:nvSpPr>
          <p:spPr>
            <a:xfrm>
              <a:off x="7699456" y="4882502"/>
              <a:ext cx="708260" cy="722496"/>
            </a:xfrm>
            <a:prstGeom prst="ellipse">
              <a:avLst/>
            </a:prstGeom>
            <a:solidFill>
              <a:srgbClr val="54D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388B5A-57CA-4565-243A-D18F522AEE55}"/>
                </a:ext>
              </a:extLst>
            </p:cNvPr>
            <p:cNvSpPr/>
            <p:nvPr/>
          </p:nvSpPr>
          <p:spPr>
            <a:xfrm>
              <a:off x="7792951" y="4977876"/>
              <a:ext cx="521271" cy="5317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2" descr="Rehabilitation free icon">
              <a:hlinkClick r:id="rId4" tooltip="Rehabilitation"/>
              <a:extLst>
                <a:ext uri="{FF2B5EF4-FFF2-40B4-BE49-F238E27FC236}">
                  <a16:creationId xmlns:a16="http://schemas.microsoft.com/office/drawing/2014/main" id="{77BC973A-5CAF-30BE-E374-9C10E6E09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5280" y="5041388"/>
              <a:ext cx="386122" cy="393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E70A9717-A03A-D467-9490-43A270990006}"/>
              </a:ext>
            </a:extLst>
          </p:cNvPr>
          <p:cNvSpPr/>
          <p:nvPr/>
        </p:nvSpPr>
        <p:spPr>
          <a:xfrm>
            <a:off x="7128489" y="4177094"/>
            <a:ext cx="708260" cy="722496"/>
          </a:xfrm>
          <a:prstGeom prst="ellipse">
            <a:avLst/>
          </a:prstGeom>
          <a:solidFill>
            <a:srgbClr val="54D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C1B0FFD-D276-87CA-DA88-A64F93AA5750}"/>
              </a:ext>
            </a:extLst>
          </p:cNvPr>
          <p:cNvSpPr/>
          <p:nvPr/>
        </p:nvSpPr>
        <p:spPr>
          <a:xfrm>
            <a:off x="7221984" y="4272468"/>
            <a:ext cx="521271" cy="5317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2B80C7-A674-CAE9-181A-85998FBE4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94" y="4364636"/>
            <a:ext cx="386122" cy="38612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E6D2EF0-B7B1-F347-AE53-9A3DDBA7DE00}"/>
              </a:ext>
            </a:extLst>
          </p:cNvPr>
          <p:cNvSpPr txBox="1"/>
          <p:nvPr/>
        </p:nvSpPr>
        <p:spPr>
          <a:xfrm>
            <a:off x="7906295" y="4291231"/>
            <a:ext cx="5159383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kern="1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Analyzing Arm &amp; Elbow 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4FB846D-A285-0A53-0D44-93BE4F5CF211}"/>
              </a:ext>
            </a:extLst>
          </p:cNvPr>
          <p:cNvSpPr/>
          <p:nvPr/>
        </p:nvSpPr>
        <p:spPr>
          <a:xfrm>
            <a:off x="7132936" y="5337786"/>
            <a:ext cx="708260" cy="722496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985958A-A616-269F-F32F-7C788C45F00A}"/>
              </a:ext>
            </a:extLst>
          </p:cNvPr>
          <p:cNvSpPr/>
          <p:nvPr/>
        </p:nvSpPr>
        <p:spPr>
          <a:xfrm>
            <a:off x="7226431" y="5433160"/>
            <a:ext cx="521271" cy="5317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7638618-E5F4-7925-F065-7E2B6CE84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61" y="5510933"/>
            <a:ext cx="376201" cy="37620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8CB3B4B-96D8-4201-F3A9-4CFBF5E0C2B6}"/>
              </a:ext>
            </a:extLst>
          </p:cNvPr>
          <p:cNvSpPr txBox="1"/>
          <p:nvPr/>
        </p:nvSpPr>
        <p:spPr>
          <a:xfrm>
            <a:off x="7906294" y="5527442"/>
            <a:ext cx="5159383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kern="1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113492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F28AF-8BC2-34F0-6BA5-1DFBA725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42" y="1564483"/>
            <a:ext cx="6002110" cy="3729034"/>
          </a:xfrm>
        </p:spPr>
        <p:txBody>
          <a:bodyPr>
            <a:normAutofit/>
          </a:bodyPr>
          <a:lstStyle/>
          <a:p>
            <a:r>
              <a:rPr lang="en-US" sz="3200" dirty="0"/>
              <a:t>Introduction 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Upper limb rehabilitation is vital for individuals with arm disabilities. Recent technological advances, like robotic-assisted therapy and advanced control algorithms, offer promising solutions. Robotic therapy engages patients through exoskeleton systems and virtual reality, enhancing outcomes. Control algorithms, including EMG-based and IMU sensors, enable precise movement control. Key programs like </a:t>
            </a:r>
            <a:r>
              <a:rPr lang="en-US" sz="1700" dirty="0" err="1"/>
              <a:t>OpenSim</a:t>
            </a:r>
            <a:r>
              <a:rPr lang="en-US" sz="1700" dirty="0"/>
              <a:t> and Qualisys facilitate accurate modeling and motion tracking. These advancements hold potential for improving rehabilitation outcomes and enhancing the lives of individuals with upper limb disabilities.</a:t>
            </a:r>
          </a:p>
        </p:txBody>
      </p:sp>
      <p:pic>
        <p:nvPicPr>
          <p:cNvPr id="6" name="Picture 5" descr="A close-up of a human arm&#10;&#10;Description automatically generated">
            <a:extLst>
              <a:ext uri="{FF2B5EF4-FFF2-40B4-BE49-F238E27FC236}">
                <a16:creationId xmlns:a16="http://schemas.microsoft.com/office/drawing/2014/main" id="{4071EC9B-0267-3401-C6D8-4315FAE6E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055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6622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B1A87-6185-1469-6EC7-FF2795CFED48}"/>
              </a:ext>
            </a:extLst>
          </p:cNvPr>
          <p:cNvSpPr txBox="1"/>
          <p:nvPr/>
        </p:nvSpPr>
        <p:spPr>
          <a:xfrm>
            <a:off x="1436807" y="500624"/>
            <a:ext cx="931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Control Algorithms in Upper Limb Orthotic Devices</a:t>
            </a:r>
            <a:endParaRPr lang="en-US" sz="3200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D78020EF-55C9-540C-64BA-430BF536A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3179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1944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A79D-F819-6374-EBF5-058EC6F8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Programs used in project</a:t>
            </a:r>
            <a:endParaRPr lang="en-US" sz="3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DB9A8D-2A5C-1A3D-0A43-443718D77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7253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655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BFD7-F5CC-D625-597B-8CB704BF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Upper Limb Model Development</a:t>
            </a:r>
            <a:br>
              <a:rPr lang="en-US" sz="3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pic>
        <p:nvPicPr>
          <p:cNvPr id="4" name="Content Placeholder 3" descr="IMG_256">
            <a:extLst>
              <a:ext uri="{FF2B5EF4-FFF2-40B4-BE49-F238E27FC236}">
                <a16:creationId xmlns:a16="http://schemas.microsoft.com/office/drawing/2014/main" id="{A26030E1-4898-2B20-1045-7E75573AB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961" y="1274100"/>
            <a:ext cx="2381250" cy="238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A35EA-8CC9-1A56-FBC9-5DC7B5FF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93" y="1274100"/>
            <a:ext cx="1675024" cy="236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G_256">
            <a:extLst>
              <a:ext uri="{FF2B5EF4-FFF2-40B4-BE49-F238E27FC236}">
                <a16:creationId xmlns:a16="http://schemas.microsoft.com/office/drawing/2014/main" id="{0BE337CB-3863-22C5-6153-361AB148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195" y="3955282"/>
            <a:ext cx="1988820" cy="206041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 descr="IMG_256">
            <a:extLst>
              <a:ext uri="{FF2B5EF4-FFF2-40B4-BE49-F238E27FC236}">
                <a16:creationId xmlns:a16="http://schemas.microsoft.com/office/drawing/2014/main" id="{4F53A249-A10F-02F4-7B4D-FD2028BDA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776" y="3959406"/>
            <a:ext cx="1595779" cy="2388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B410862F-B9F8-2FAE-BF4E-9D40257F63D4}"/>
              </a:ext>
            </a:extLst>
          </p:cNvPr>
          <p:cNvSpPr txBox="1"/>
          <p:nvPr/>
        </p:nvSpPr>
        <p:spPr>
          <a:xfrm>
            <a:off x="1246256" y="3673242"/>
            <a:ext cx="2381250" cy="30777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effectLst/>
                <a:latin typeface="Arial" panose="020B0604020202020204" pitchFamily="34" charset="0"/>
                <a:ea typeface="SimHei" panose="02010609060101010101" pitchFamily="49" charset="-122"/>
              </a:rPr>
              <a:t>Full-body models with detailed thoracolumbar spine.</a:t>
            </a:r>
            <a:endParaRPr lang="en-US" sz="1000" dirty="0">
              <a:effectLst/>
              <a:latin typeface="Arial" panose="020B0604020202020204" pitchFamily="34" charset="0"/>
              <a:ea typeface="SimHei" panose="02010609060101010101" pitchFamily="49" charset="-122"/>
            </a:endParaRP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D183CD03-3261-7166-FACC-1C4E32B7EB12}"/>
              </a:ext>
            </a:extLst>
          </p:cNvPr>
          <p:cNvSpPr txBox="1"/>
          <p:nvPr/>
        </p:nvSpPr>
        <p:spPr>
          <a:xfrm>
            <a:off x="8616195" y="3690184"/>
            <a:ext cx="1988820" cy="15388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effectLst/>
                <a:latin typeface="Arial" panose="020B0604020202020204" pitchFamily="34" charset="0"/>
                <a:ea typeface="SimHei" panose="02010609060101010101" pitchFamily="49" charset="-122"/>
              </a:rPr>
              <a:t> Arm 26 Model</a:t>
            </a:r>
            <a:endParaRPr lang="en-US" sz="1000" dirty="0">
              <a:effectLst/>
              <a:latin typeface="Arial" panose="020B0604020202020204" pitchFamily="34" charset="0"/>
              <a:ea typeface="SimHei" panose="02010609060101010101" pitchFamily="49" charset="-122"/>
            </a:endParaRP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4C6DC068-CAFD-D85B-33E4-3190C7A8AE19}"/>
              </a:ext>
            </a:extLst>
          </p:cNvPr>
          <p:cNvSpPr txBox="1"/>
          <p:nvPr/>
        </p:nvSpPr>
        <p:spPr>
          <a:xfrm>
            <a:off x="8828404" y="6271352"/>
            <a:ext cx="1988820" cy="15388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effectLst/>
                <a:latin typeface="Arial" panose="020B0604020202020204" pitchFamily="34" charset="0"/>
                <a:ea typeface="SimHei" panose="02010609060101010101" pitchFamily="49" charset="-122"/>
              </a:rPr>
              <a:t>Arm 26 Model</a:t>
            </a:r>
            <a:endParaRPr lang="en-US" sz="1000" dirty="0">
              <a:effectLst/>
              <a:latin typeface="Arial" panose="020B0604020202020204" pitchFamily="34" charset="0"/>
              <a:ea typeface="SimHei" panose="02010609060101010101" pitchFamily="49" charset="-122"/>
            </a:endParaRPr>
          </a:p>
        </p:txBody>
      </p:sp>
      <p:sp>
        <p:nvSpPr>
          <p:cNvPr id="13" name="Text Box 1">
            <a:extLst>
              <a:ext uri="{FF2B5EF4-FFF2-40B4-BE49-F238E27FC236}">
                <a16:creationId xmlns:a16="http://schemas.microsoft.com/office/drawing/2014/main" id="{E6E69475-5FD7-2313-3D92-03AB618A0DEB}"/>
              </a:ext>
            </a:extLst>
          </p:cNvPr>
          <p:cNvSpPr txBox="1"/>
          <p:nvPr/>
        </p:nvSpPr>
        <p:spPr>
          <a:xfrm>
            <a:off x="1246256" y="6271352"/>
            <a:ext cx="1988820" cy="15388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effectLst/>
                <a:latin typeface="Arial" panose="020B0604020202020204" pitchFamily="34" charset="0"/>
                <a:ea typeface="SimHei" panose="02010609060101010101" pitchFamily="49" charset="-122"/>
              </a:rPr>
              <a:t>Arm 26 Model</a:t>
            </a:r>
            <a:endParaRPr lang="en-US" sz="1000" dirty="0">
              <a:effectLst/>
              <a:latin typeface="Arial" panose="020B0604020202020204" pitchFamily="34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58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7692-FB72-B25E-08C2-6CAE8CB2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779" y="214553"/>
            <a:ext cx="10515600" cy="88352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ffectLst/>
                <a:latin typeface="Arial" panose="020B0604020202020204" pitchFamily="34" charset="0"/>
                <a:ea typeface="SimHei" panose="02010609060101010101" pitchFamily="49" charset="-122"/>
              </a:rPr>
              <a:t>Final Model</a:t>
            </a:r>
            <a:br>
              <a:rPr lang="en-US" sz="4400" dirty="0">
                <a:effectLst/>
                <a:latin typeface="Arial" panose="020B0604020202020204" pitchFamily="34" charset="0"/>
                <a:ea typeface="SimHei" panose="02010609060101010101" pitchFamily="49" charset="-122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B867D-2BD5-22E0-CD3E-1A885F835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75" y="2251243"/>
            <a:ext cx="2581294" cy="395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F5A03A-2961-AD77-F37D-B431B2180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4050" y="2331462"/>
            <a:ext cx="1935222" cy="380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1">
            <a:extLst>
              <a:ext uri="{FF2B5EF4-FFF2-40B4-BE49-F238E27FC236}">
                <a16:creationId xmlns:a16="http://schemas.microsoft.com/office/drawing/2014/main" id="{D930D86E-923A-D201-E62B-A5AF0AD8E909}"/>
              </a:ext>
            </a:extLst>
          </p:cNvPr>
          <p:cNvSpPr txBox="1"/>
          <p:nvPr/>
        </p:nvSpPr>
        <p:spPr>
          <a:xfrm>
            <a:off x="1354050" y="6201685"/>
            <a:ext cx="2141220" cy="15388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SimHei" panose="02010609060101010101" pitchFamily="49" charset="-122"/>
              </a:rPr>
              <a:t> Model Before editing.</a:t>
            </a:r>
          </a:p>
        </p:txBody>
      </p:sp>
      <p:sp>
        <p:nvSpPr>
          <p:cNvPr id="13" name="Text Box 1">
            <a:extLst>
              <a:ext uri="{FF2B5EF4-FFF2-40B4-BE49-F238E27FC236}">
                <a16:creationId xmlns:a16="http://schemas.microsoft.com/office/drawing/2014/main" id="{1C44FC24-71ED-BC0D-E6E9-182C10A11EBF}"/>
              </a:ext>
            </a:extLst>
          </p:cNvPr>
          <p:cNvSpPr txBox="1"/>
          <p:nvPr/>
        </p:nvSpPr>
        <p:spPr>
          <a:xfrm>
            <a:off x="7631837" y="6338987"/>
            <a:ext cx="2129790" cy="15388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SimHei" panose="02010609060101010101" pitchFamily="49" charset="-122"/>
              </a:rPr>
              <a:t>Final Model</a:t>
            </a:r>
          </a:p>
        </p:txBody>
      </p:sp>
    </p:spTree>
    <p:extLst>
      <p:ext uri="{BB962C8B-B14F-4D97-AF65-F5344CB8AC3E}">
        <p14:creationId xmlns:p14="http://schemas.microsoft.com/office/powerpoint/2010/main" val="147642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9FFA-D9B1-B4C5-AECA-C9B9AB9D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br>
              <a:rPr lang="en-US" sz="1800" b="1" kern="10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9C3D5-F057-B9F8-530F-A5468078F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G" dirty="0"/>
              <a:t>Data Source </a:t>
            </a:r>
          </a:p>
          <a:p>
            <a:endParaRPr lang="en-EG" dirty="0"/>
          </a:p>
          <a:p>
            <a:endParaRPr lang="en-E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Validation of Data Using AIM Model in QTM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Importance of Standardizing Data Formats</a:t>
            </a:r>
            <a:br>
              <a:rPr lang="en-US" dirty="0"/>
            </a:br>
            <a:endParaRPr lang="en-EG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BCD84-3E74-D230-16CF-C934E873D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93" y="988723"/>
            <a:ext cx="2705082" cy="48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13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A974-A6E7-8938-BE25-B5659E39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Conversion and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3E5E4-6820-DCB2-FE2D-D4DFD7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Conversion of Data Formats (QTM to C3D)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 of C3DTools for Efficient Data Conversion</a:t>
            </a:r>
          </a:p>
          <a:p>
            <a:pPr marL="0" indent="0" algn="l">
              <a:buNone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Challenges with .mot Files and Solution with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OpenSim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Inverse Kinematics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61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525</Words>
  <Application>Microsoft Office PowerPoint</Application>
  <PresentationFormat>Widescreen</PresentationFormat>
  <Paragraphs>102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Garamond</vt:lpstr>
      <vt:lpstr>Georgia Pro Light</vt:lpstr>
      <vt:lpstr>Söhne</vt:lpstr>
      <vt:lpstr>Times New Roman</vt:lpstr>
      <vt:lpstr>Office Theme</vt:lpstr>
      <vt:lpstr>Case Study Motion For Upper Limb</vt:lpstr>
      <vt:lpstr>PowerPoint Presentation</vt:lpstr>
      <vt:lpstr>PowerPoint Presentation</vt:lpstr>
      <vt:lpstr>PowerPoint Presentation</vt:lpstr>
      <vt:lpstr>Programs used in project</vt:lpstr>
      <vt:lpstr>Upper Limb Model Development </vt:lpstr>
      <vt:lpstr>Final Model </vt:lpstr>
      <vt:lpstr>Data Processing </vt:lpstr>
      <vt:lpstr>Data Conversion and Processing</vt:lpstr>
      <vt:lpstr>   Graphical Analysis and Reference Preparation   </vt:lpstr>
      <vt:lpstr>QTM Motion</vt:lpstr>
      <vt:lpstr>Opensim Motion </vt:lpstr>
      <vt:lpstr>Comparative Analysis of Arm Range of Motion </vt:lpstr>
      <vt:lpstr>ROM Restrictions </vt:lpstr>
      <vt:lpstr>Improving ROM </vt:lpstr>
      <vt:lpstr>PowerPoint Presentation</vt:lpstr>
      <vt:lpstr>PowerPoint Presentation</vt:lpstr>
      <vt:lpstr>Conclusion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Motion For Upper Limb</dc:title>
  <dc:creator>18T8892@eng.asu.edu.eg</dc:creator>
  <cp:lastModifiedBy>Hadeer Mohamed Ahmed Roash 18T8892</cp:lastModifiedBy>
  <cp:revision>1</cp:revision>
  <dcterms:created xsi:type="dcterms:W3CDTF">2024-05-14T14:28:58Z</dcterms:created>
  <dcterms:modified xsi:type="dcterms:W3CDTF">2024-05-14T16:30:22Z</dcterms:modified>
</cp:coreProperties>
</file>